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8" r:id="rId8"/>
    <p:sldId id="262" r:id="rId9"/>
    <p:sldId id="263" r:id="rId10"/>
    <p:sldId id="264" r:id="rId11"/>
    <p:sldId id="267" r:id="rId12"/>
    <p:sldId id="265" r:id="rId13"/>
    <p:sldId id="266" r:id="rId14"/>
  </p:sldIdLst>
  <p:sldSz cx="12192000" cy="6858000"/>
  <p:notesSz cx="717232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Categories of Construction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C5-44B3-9429-F7DD663F93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C5-44B3-9429-F7DD663F93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C5-44B3-9429-F7DD663F93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C5-44B3-9429-F7DD663F93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Health, Safety &amp; Security</c:v>
                </c:pt>
                <c:pt idx="1">
                  <c:v>Infrastructure</c:v>
                </c:pt>
                <c:pt idx="2">
                  <c:v>Learning Environment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0.23499999999999999</c:v>
                </c:pt>
                <c:pt idx="1">
                  <c:v>0.46300000000000002</c:v>
                </c:pt>
                <c:pt idx="2">
                  <c:v>0.30199999999999999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9-4D6C-987F-F8FD61754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0.3213</cdr:x>
      <cdr:y>0.39793</cdr:y>
    </cdr:from>
    <cdr:to>
      <cdr:x>0.48157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1507" y="1855731"/>
          <a:ext cx="1302706" cy="475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Learning Environment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0.51702</cdr:x>
      <cdr:y>0.34852</cdr:y>
    </cdr:from>
    <cdr:to>
      <cdr:x>0.66496</cdr:x>
      <cdr:y>0.45864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02312" y="1625281"/>
          <a:ext cx="1202499" cy="513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dirty="0" smtClean="0"/>
            <a:t>Health, Safety &amp; Security	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0.41068</cdr:x>
      <cdr:y>0.60906</cdr:y>
    </cdr:from>
    <cdr:to>
      <cdr:x>0.62489</cdr:x>
      <cdr:y>0.68427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38016" y="2840305"/>
          <a:ext cx="1741118" cy="350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Infrastructure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08008" cy="470895"/>
          </a:xfrm>
          <a:prstGeom prst="rect">
            <a:avLst/>
          </a:prstGeom>
        </p:spPr>
        <p:txBody>
          <a:bodyPr vert="horz" lIns="94607" tIns="47303" rIns="94607" bIns="473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62658" y="1"/>
            <a:ext cx="3108008" cy="470895"/>
          </a:xfrm>
          <a:prstGeom prst="rect">
            <a:avLst/>
          </a:prstGeom>
        </p:spPr>
        <p:txBody>
          <a:bodyPr vert="horz" lIns="94607" tIns="47303" rIns="94607" bIns="47303" rtlCol="0"/>
          <a:lstStyle>
            <a:lvl1pPr algn="r">
              <a:defRPr sz="1200"/>
            </a:lvl1pPr>
          </a:lstStyle>
          <a:p>
            <a:fld id="{1DB001AF-A6C1-41FD-A85D-E4411F3453F2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8"/>
            <a:ext cx="3108008" cy="470894"/>
          </a:xfrm>
          <a:prstGeom prst="rect">
            <a:avLst/>
          </a:prstGeom>
        </p:spPr>
        <p:txBody>
          <a:bodyPr vert="horz" lIns="94607" tIns="47303" rIns="94607" bIns="473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62658" y="8914408"/>
            <a:ext cx="3108008" cy="470894"/>
          </a:xfrm>
          <a:prstGeom prst="rect">
            <a:avLst/>
          </a:prstGeom>
        </p:spPr>
        <p:txBody>
          <a:bodyPr vert="horz" lIns="94607" tIns="47303" rIns="94607" bIns="47303" rtlCol="0" anchor="b"/>
          <a:lstStyle>
            <a:lvl1pPr algn="r">
              <a:defRPr sz="1200"/>
            </a:lvl1pPr>
          </a:lstStyle>
          <a:p>
            <a:fld id="{98186298-30A0-4B36-ACF6-15C632CE6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02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08008" cy="470895"/>
          </a:xfrm>
          <a:prstGeom prst="rect">
            <a:avLst/>
          </a:prstGeom>
        </p:spPr>
        <p:txBody>
          <a:bodyPr vert="horz" lIns="94607" tIns="47303" rIns="94607" bIns="473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62658" y="1"/>
            <a:ext cx="3108008" cy="470895"/>
          </a:xfrm>
          <a:prstGeom prst="rect">
            <a:avLst/>
          </a:prstGeom>
        </p:spPr>
        <p:txBody>
          <a:bodyPr vert="horz" lIns="94607" tIns="47303" rIns="94607" bIns="47303" rtlCol="0"/>
          <a:lstStyle>
            <a:lvl1pPr algn="r">
              <a:defRPr sz="1200"/>
            </a:lvl1pPr>
          </a:lstStyle>
          <a:p>
            <a:fld id="{CC489814-46A1-48EF-9ECC-173EB0837F0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7" tIns="47303" rIns="94607" bIns="47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7233" y="4516676"/>
            <a:ext cx="5737860" cy="3695462"/>
          </a:xfrm>
          <a:prstGeom prst="rect">
            <a:avLst/>
          </a:prstGeom>
        </p:spPr>
        <p:txBody>
          <a:bodyPr vert="horz" lIns="94607" tIns="47303" rIns="94607" bIns="4730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8"/>
            <a:ext cx="3108008" cy="470894"/>
          </a:xfrm>
          <a:prstGeom prst="rect">
            <a:avLst/>
          </a:prstGeom>
        </p:spPr>
        <p:txBody>
          <a:bodyPr vert="horz" lIns="94607" tIns="47303" rIns="94607" bIns="473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62658" y="8914408"/>
            <a:ext cx="3108008" cy="470894"/>
          </a:xfrm>
          <a:prstGeom prst="rect">
            <a:avLst/>
          </a:prstGeom>
        </p:spPr>
        <p:txBody>
          <a:bodyPr vert="horz" lIns="94607" tIns="47303" rIns="94607" bIns="47303" rtlCol="0" anchor="b"/>
          <a:lstStyle>
            <a:lvl1pPr algn="r">
              <a:defRPr sz="1200"/>
            </a:lvl1pPr>
          </a:lstStyle>
          <a:p>
            <a:fld id="{FF7AFD8C-C7DE-467F-8D16-FDA0094B9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70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1310-CF93-43FA-9F22-93293E5AF0BD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7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7839-5D27-4D99-9C59-997BCE5787C2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3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4AF0-3646-449D-A666-6E1B2E49AE95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FE5D-3046-4302-9495-419A19A995B3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922-C4A0-48F8-8B10-44F9932DADB9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4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09DE-FFA8-405E-9FA8-56A6CB9EAEDF}" type="datetime1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6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816F-31E3-45BF-A6F9-A4900A4398E2}" type="datetime1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1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B18-4D30-4804-AA81-3FDD04BFC465}" type="datetime1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6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8904-0648-4E50-B2FA-FF9E0C8D98FF}" type="datetime1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187C-9C8E-424F-A093-3B4A99CC01C2}" type="datetime1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1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49C6-8F97-43AB-916B-35A22AFAE7E0}" type="datetime1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9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07B4-5157-447C-8B3A-31BDEAD0B5AD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5A04-5724-4883-B02B-928C294D5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26711"/>
            <a:ext cx="9144000" cy="2387600"/>
          </a:xfrm>
        </p:spPr>
        <p:txBody>
          <a:bodyPr/>
          <a:lstStyle/>
          <a:p>
            <a:r>
              <a:rPr lang="en-US" dirty="0" smtClean="0"/>
              <a:t>BOND ISSUE VOTE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7449"/>
            <a:ext cx="9144000" cy="1655762"/>
          </a:xfrm>
        </p:spPr>
        <p:txBody>
          <a:bodyPr/>
          <a:lstStyle/>
          <a:p>
            <a:r>
              <a:rPr lang="en-US" dirty="0" smtClean="0"/>
              <a:t>LEVERAGING STATE MERGER BUILDING AID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7" y="45663"/>
            <a:ext cx="10058400" cy="208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68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Roofing</a:t>
            </a:r>
          </a:p>
          <a:p>
            <a:r>
              <a:rPr lang="en-US" dirty="0" smtClean="0"/>
              <a:t>Boilers at High School</a:t>
            </a:r>
            <a:endParaRPr lang="en-US" dirty="0" smtClean="0"/>
          </a:p>
          <a:p>
            <a:r>
              <a:rPr lang="en-US" dirty="0" smtClean="0"/>
              <a:t>Internal Water and Sewer Lines</a:t>
            </a:r>
          </a:p>
          <a:p>
            <a:r>
              <a:rPr lang="en-US" dirty="0" smtClean="0"/>
              <a:t>Site Work – Repaving, Parking, Bus Garage Floors,</a:t>
            </a:r>
          </a:p>
          <a:p>
            <a:r>
              <a:rPr lang="en-US" dirty="0" smtClean="0"/>
              <a:t>Instructional Technology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9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2</a:t>
            </a:r>
            <a:r>
              <a:rPr lang="en-US" baseline="30000" dirty="0" smtClean="0"/>
              <a:t>nd</a:t>
            </a:r>
            <a:r>
              <a:rPr lang="en-US" dirty="0" smtClean="0"/>
              <a:t> Bond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not allowed with 98% reimbursement in 1</a:t>
            </a:r>
            <a:r>
              <a:rPr lang="en-US" baseline="30000" dirty="0" smtClean="0"/>
              <a:t>st</a:t>
            </a:r>
            <a:r>
              <a:rPr lang="en-US" dirty="0" smtClean="0"/>
              <a:t> Bond Issue due to State Maximum Cost Allowance</a:t>
            </a:r>
          </a:p>
          <a:p>
            <a:r>
              <a:rPr lang="en-US" dirty="0" smtClean="0"/>
              <a:t>State merger aid of 98% will end on future construction</a:t>
            </a:r>
          </a:p>
          <a:p>
            <a:r>
              <a:rPr lang="en-US" dirty="0" smtClean="0"/>
              <a:t>Take advantage of state merger aid while it is available to OESJ</a:t>
            </a:r>
          </a:p>
          <a:p>
            <a:r>
              <a:rPr lang="en-US" dirty="0" smtClean="0"/>
              <a:t>No tax impact with merger aid availability.</a:t>
            </a:r>
          </a:p>
          <a:p>
            <a:r>
              <a:rPr lang="en-US" dirty="0" smtClean="0"/>
              <a:t>Address building needs during final merger timeline</a:t>
            </a:r>
          </a:p>
          <a:p>
            <a:r>
              <a:rPr lang="en-US" dirty="0" smtClean="0"/>
              <a:t>Last chance for 98% state reimbursement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February 4, 2020 – Bond Issue, If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construction to start - Spring 2020</a:t>
            </a:r>
          </a:p>
          <a:p>
            <a:r>
              <a:rPr lang="en-US" dirty="0" smtClean="0"/>
              <a:t>Planned </a:t>
            </a:r>
            <a:r>
              <a:rPr lang="en-US" dirty="0"/>
              <a:t>c</a:t>
            </a:r>
            <a:r>
              <a:rPr lang="en-US" dirty="0" smtClean="0"/>
              <a:t>onstruction completion - 2023</a:t>
            </a:r>
          </a:p>
          <a:p>
            <a:r>
              <a:rPr lang="en-US" dirty="0" smtClean="0"/>
              <a:t>End of merger construction aid –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 SURE TO VOTE!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When: February 4, 2020</a:t>
            </a:r>
          </a:p>
          <a:p>
            <a:r>
              <a:rPr lang="en-US" dirty="0" smtClean="0"/>
              <a:t>Time: 12:00 PM through 8:00 PM</a:t>
            </a:r>
          </a:p>
          <a:p>
            <a:r>
              <a:rPr lang="en-US" dirty="0" smtClean="0"/>
              <a:t>Where: </a:t>
            </a:r>
          </a:p>
          <a:p>
            <a:pPr lvl="1"/>
            <a:r>
              <a:rPr lang="en-US" dirty="0" smtClean="0"/>
              <a:t>For Registered Voters of St. </a:t>
            </a:r>
            <a:r>
              <a:rPr lang="en-US" dirty="0" err="1" smtClean="0"/>
              <a:t>Johnsville</a:t>
            </a:r>
            <a:r>
              <a:rPr lang="en-US" dirty="0" smtClean="0"/>
              <a:t> – vote in the auditorium at the Jr/</a:t>
            </a:r>
            <a:r>
              <a:rPr lang="en-US" dirty="0" err="1" smtClean="0"/>
              <a:t>Sr</a:t>
            </a:r>
            <a:r>
              <a:rPr lang="en-US" dirty="0" smtClean="0"/>
              <a:t> High School</a:t>
            </a:r>
          </a:p>
          <a:p>
            <a:pPr lvl="1"/>
            <a:r>
              <a:rPr lang="en-US" dirty="0" smtClean="0"/>
              <a:t>For Registered Voters of </a:t>
            </a:r>
            <a:r>
              <a:rPr lang="en-US" dirty="0" smtClean="0"/>
              <a:t>Oppenheim-</a:t>
            </a:r>
            <a:r>
              <a:rPr lang="en-US" dirty="0" err="1" smtClean="0"/>
              <a:t>Ephratah</a:t>
            </a:r>
            <a:r>
              <a:rPr lang="en-US" dirty="0" smtClean="0"/>
              <a:t>– </a:t>
            </a:r>
            <a:r>
              <a:rPr lang="en-US" dirty="0" smtClean="0"/>
              <a:t>vote in the gymnasium at the Elementary School.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Absentee Ballots are Due : February 4, 2020 at 5:00 PM.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29" y="5440169"/>
            <a:ext cx="6192982" cy="128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Bond Issue – December 13,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Referendum Approved Amount = $24,016,000.00</a:t>
            </a:r>
          </a:p>
          <a:p>
            <a:r>
              <a:rPr lang="en-US" dirty="0" smtClean="0"/>
              <a:t>State Merger Aid Share = 98%</a:t>
            </a:r>
          </a:p>
          <a:p>
            <a:r>
              <a:rPr lang="en-US" dirty="0" smtClean="0"/>
              <a:t>Capital Reserve Share = 2%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Local Tax Impact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6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Got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36715" cy="4683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600" dirty="0" smtClean="0"/>
              <a:t>Additions</a:t>
            </a:r>
            <a:endParaRPr lang="en-US" sz="2600" dirty="0"/>
          </a:p>
          <a:p>
            <a:pPr lvl="1"/>
            <a:r>
              <a:rPr lang="en-US" sz="2600" dirty="0"/>
              <a:t>Elementary School Auditorium</a:t>
            </a:r>
          </a:p>
          <a:p>
            <a:pPr lvl="1"/>
            <a:r>
              <a:rPr lang="en-US" sz="2600" dirty="0"/>
              <a:t>Elementary School Cafeteria Expansion</a:t>
            </a:r>
          </a:p>
          <a:p>
            <a:pPr lvl="1"/>
            <a:r>
              <a:rPr lang="en-US" sz="2600" dirty="0"/>
              <a:t>New Agriculture Classroom</a:t>
            </a:r>
          </a:p>
          <a:p>
            <a:pPr lvl="1"/>
            <a:r>
              <a:rPr lang="en-US" sz="2600" dirty="0"/>
              <a:t>New Career &amp; Technology Classroom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1200" dirty="0" smtClean="0"/>
              <a:t>At Maximum Cost Allowance for merger aid of 98% and local tax impact of 0.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88899" y="2317315"/>
            <a:ext cx="4359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Safety/Security Upgrades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Surveillance Cameras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Main Lobby Entrances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High School Generator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071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386" y="358276"/>
            <a:ext cx="9144000" cy="1119796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What Got Done?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902" y="1741118"/>
            <a:ext cx="9144000" cy="434653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Alterations/Renovations</a:t>
            </a:r>
          </a:p>
          <a:p>
            <a:pPr lvl="2" algn="l"/>
            <a:r>
              <a:rPr lang="en-US" sz="2600" dirty="0"/>
              <a:t>Jr/</a:t>
            </a:r>
            <a:r>
              <a:rPr lang="en-US" sz="2600" dirty="0" err="1"/>
              <a:t>Sr</a:t>
            </a:r>
            <a:r>
              <a:rPr lang="en-US" sz="2600" dirty="0"/>
              <a:t> High School Science Classrooms/Labs</a:t>
            </a:r>
          </a:p>
          <a:p>
            <a:pPr lvl="2" algn="l"/>
            <a:r>
              <a:rPr lang="en-US" sz="2600" dirty="0"/>
              <a:t>Elementary Library</a:t>
            </a:r>
          </a:p>
          <a:p>
            <a:pPr lvl="2" algn="l"/>
            <a:r>
              <a:rPr lang="en-US" sz="2600" dirty="0"/>
              <a:t>Guidance Suite</a:t>
            </a:r>
          </a:p>
          <a:p>
            <a:pPr lvl="2" algn="l"/>
            <a:r>
              <a:rPr lang="en-US" sz="2600" dirty="0"/>
              <a:t>Nursing Office</a:t>
            </a:r>
          </a:p>
          <a:p>
            <a:pPr lvl="2" algn="l"/>
            <a:r>
              <a:rPr lang="en-US" sz="2600" dirty="0"/>
              <a:t>High School Fitness Center</a:t>
            </a:r>
          </a:p>
          <a:p>
            <a:pPr lvl="2" algn="l"/>
            <a:r>
              <a:rPr lang="en-US" sz="2600" dirty="0"/>
              <a:t>District Offices Relocated</a:t>
            </a:r>
          </a:p>
          <a:p>
            <a:pPr lvl="2" algn="l"/>
            <a:r>
              <a:rPr lang="en-US" sz="2600" dirty="0"/>
              <a:t>Various Classrooms Updated</a:t>
            </a:r>
          </a:p>
          <a:p>
            <a:pPr lvl="2" algn="l"/>
            <a:r>
              <a:rPr lang="en-US" sz="2600" dirty="0"/>
              <a:t>Roofing</a:t>
            </a:r>
          </a:p>
          <a:p>
            <a:pPr lvl="2" algn="l"/>
            <a:r>
              <a:rPr lang="en-US" sz="2600" dirty="0"/>
              <a:t>Elementary Boilers Replaced</a:t>
            </a:r>
          </a:p>
          <a:p>
            <a:pPr lvl="2" algn="l"/>
            <a:r>
              <a:rPr lang="en-US" sz="2600" dirty="0"/>
              <a:t>Site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6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and Next Bond Issue – February 4,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Bond Issue February 4, 2020</a:t>
            </a:r>
            <a:r>
              <a:rPr lang="en-US" smtClean="0"/>
              <a:t>	($9,416,000)</a:t>
            </a:r>
            <a:r>
              <a:rPr lang="en-US" dirty="0" smtClean="0"/>
              <a:t>		</a:t>
            </a:r>
          </a:p>
          <a:p>
            <a:r>
              <a:rPr lang="en-US" dirty="0" smtClean="0"/>
              <a:t>State Merger Aid Share	(98%)			</a:t>
            </a:r>
          </a:p>
          <a:p>
            <a:r>
              <a:rPr lang="en-US" dirty="0" smtClean="0"/>
              <a:t>Capital Reserve (2%)			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Local Tax Impact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(0)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9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and Next Bond Issue – February 4,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replenished maximum </a:t>
            </a:r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/>
              <a:t>a</a:t>
            </a:r>
            <a:r>
              <a:rPr lang="en-US" dirty="0" smtClean="0"/>
              <a:t>llowance for merger aid of 98%</a:t>
            </a:r>
          </a:p>
          <a:p>
            <a:r>
              <a:rPr lang="en-US" dirty="0" smtClean="0"/>
              <a:t>98% merger </a:t>
            </a:r>
            <a:r>
              <a:rPr lang="en-US" dirty="0"/>
              <a:t>a</a:t>
            </a:r>
            <a:r>
              <a:rPr lang="en-US" dirty="0" smtClean="0"/>
              <a:t>id ends after this capital project.</a:t>
            </a:r>
          </a:p>
          <a:p>
            <a:r>
              <a:rPr lang="en-US" dirty="0" smtClean="0"/>
              <a:t>Final project </a:t>
            </a:r>
            <a:r>
              <a:rPr lang="en-US" dirty="0"/>
              <a:t>u</a:t>
            </a:r>
            <a:r>
              <a:rPr lang="en-US" dirty="0" smtClean="0"/>
              <a:t>nder </a:t>
            </a:r>
            <a:r>
              <a:rPr lang="en-US" dirty="0"/>
              <a:t>m</a:t>
            </a:r>
            <a:r>
              <a:rPr lang="en-US" dirty="0" smtClean="0"/>
              <a:t>erger </a:t>
            </a:r>
            <a:r>
              <a:rPr lang="en-US" dirty="0"/>
              <a:t>f</a:t>
            </a:r>
            <a:r>
              <a:rPr lang="en-US" dirty="0" smtClean="0"/>
              <a:t>inancing for construction.</a:t>
            </a:r>
          </a:p>
          <a:p>
            <a:r>
              <a:rPr lang="en-US" dirty="0" smtClean="0"/>
              <a:t>Must complete financing according to State merger aid timeline, which expires in 2023.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Get Done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Major Categories Will Be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Health, Safety and Security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Improved Learning Environments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Updating Infrastructure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5004318" y="842347"/>
          <a:ext cx="8128000" cy="466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70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Health, Safety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Upgrades to Pre-existing Fire </a:t>
            </a:r>
            <a:r>
              <a:rPr lang="en-US" dirty="0" smtClean="0"/>
              <a:t>Alarms</a:t>
            </a:r>
          </a:p>
          <a:p>
            <a:r>
              <a:rPr lang="en-US" dirty="0" smtClean="0"/>
              <a:t>PA </a:t>
            </a:r>
            <a:r>
              <a:rPr lang="en-US" dirty="0" smtClean="0"/>
              <a:t>System at High School</a:t>
            </a:r>
            <a:endParaRPr lang="en-US" dirty="0" smtClean="0"/>
          </a:p>
          <a:p>
            <a:r>
              <a:rPr lang="en-US" dirty="0" smtClean="0"/>
              <a:t>Classroom &amp; Entrance Door Replacements</a:t>
            </a:r>
          </a:p>
          <a:p>
            <a:r>
              <a:rPr lang="en-US" dirty="0" smtClean="0"/>
              <a:t>Upgrade Drinking Water System at the Elementary School</a:t>
            </a:r>
          </a:p>
          <a:p>
            <a:r>
              <a:rPr lang="en-US" dirty="0" smtClean="0"/>
              <a:t>Replace Roof Vents and Blowers</a:t>
            </a:r>
          </a:p>
          <a:p>
            <a:r>
              <a:rPr lang="en-US" dirty="0" smtClean="0"/>
              <a:t>Bus Lifts</a:t>
            </a:r>
          </a:p>
          <a:p>
            <a:r>
              <a:rPr lang="en-US" dirty="0" smtClean="0"/>
              <a:t>Parking Lot Lights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Learning Environments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Exterior Windows</a:t>
            </a:r>
          </a:p>
          <a:p>
            <a:r>
              <a:rPr lang="en-US" dirty="0" smtClean="0"/>
              <a:t>Enhanced Energy </a:t>
            </a:r>
            <a:r>
              <a:rPr lang="en-US" dirty="0" smtClean="0"/>
              <a:t>Efficient Lighting</a:t>
            </a:r>
          </a:p>
          <a:p>
            <a:r>
              <a:rPr lang="en-US" dirty="0" smtClean="0"/>
              <a:t>Replace Ceiling Tiles</a:t>
            </a:r>
          </a:p>
          <a:p>
            <a:r>
              <a:rPr lang="en-US" dirty="0" smtClean="0"/>
              <a:t>Upgrade Interior/Exterior Finishes</a:t>
            </a:r>
          </a:p>
          <a:p>
            <a:r>
              <a:rPr lang="en-US" dirty="0" smtClean="0"/>
              <a:t>Replace Gym Sound System at Elementary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5A04-5724-4883-B02B-928C294D57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483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BOND ISSUE VOTE</vt:lpstr>
      <vt:lpstr>Prior Bond Issue – December 13, 2016</vt:lpstr>
      <vt:lpstr>What Got Done?</vt:lpstr>
      <vt:lpstr>What Got Done?</vt:lpstr>
      <vt:lpstr>New and Next Bond Issue – February 4, 2020</vt:lpstr>
      <vt:lpstr>New and Next Bond Issue – February 4, 2020</vt:lpstr>
      <vt:lpstr>What Will Get Done </vt:lpstr>
      <vt:lpstr>Health, Safety and Security</vt:lpstr>
      <vt:lpstr>Improved Learning Environments  </vt:lpstr>
      <vt:lpstr>Updating Infrastructure</vt:lpstr>
      <vt:lpstr>Why a 2nd Bond Issue?</vt:lpstr>
      <vt:lpstr>February 4, 2020 – Bond Issue, If Approved</vt:lpstr>
      <vt:lpstr>BE SURE TO VOTE!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ISSUE VOTE</dc:title>
  <dc:creator>Stephanie Bonk</dc:creator>
  <cp:lastModifiedBy>Stephanie Bonk</cp:lastModifiedBy>
  <cp:revision>27</cp:revision>
  <cp:lastPrinted>2020-01-08T17:07:47Z</cp:lastPrinted>
  <dcterms:created xsi:type="dcterms:W3CDTF">2019-12-30T19:01:14Z</dcterms:created>
  <dcterms:modified xsi:type="dcterms:W3CDTF">2020-01-08T18:50:44Z</dcterms:modified>
</cp:coreProperties>
</file>